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9" r:id="rId6"/>
    <p:sldId id="257" r:id="rId7"/>
    <p:sldId id="258" r:id="rId8"/>
    <p:sldId id="260" r:id="rId9"/>
    <p:sldId id="261" r:id="rId10"/>
    <p:sldId id="267" r:id="rId11"/>
    <p:sldId id="262" r:id="rId12"/>
    <p:sldId id="263" r:id="rId13"/>
    <p:sldId id="264" r:id="rId14"/>
    <p:sldId id="265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6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993AB-1AE2-AD49-A295-83A5B0B4C8B6}" type="datetimeFigureOut">
              <a:rPr lang="en-US" smtClean="0"/>
              <a:t>5/4/24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13AD2-C87A-4247-8487-4630CFDB1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4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13AD2-C87A-4247-8487-4630CFDB12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1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13AD2-C87A-4247-8487-4630CFDB12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1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FBCE-D43A-4E99-8C92-19436176C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464FD-2C1D-4FCF-97F2-0EABFD2A8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7BE8-D004-4A55-A544-5450D1AD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C86E5-3150-4ABA-A642-F637EEC7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B1F14-F1A4-4EAE-8C0D-924CFBC6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2447-E790-4C13-B2D0-C49E216E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38D3-BD13-4496-A6B2-75C1620AD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760EA-1715-4098-A327-074D4262A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3A0D4-12E5-486A-B4BA-E705F4C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E42C1-6FF6-4595-85EB-391D582C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3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4445B2-0D2B-4EEB-A7AE-D11876306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28951-1A9C-44F0-ABA2-8DF0D7D84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2AA20-0619-4AB7-BDE0-0BA533B0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89278-ECBC-4A3F-882F-225EEE21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28696-DB44-4717-AC96-FCE5222C8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1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1DE7-9BD7-45A5-8489-9F062F35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67DFE-4CE3-4704-A2AE-6EA3532F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05B91-554F-4BA9-B3FD-3ADF2903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C577B-C5AE-451F-9851-369A3621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C98F9-1B53-4A57-8D27-EA54A33E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2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B0F3-FE80-40EE-8113-D8B1C817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B2F7F-7225-4425-BE6D-61BFD05A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C7B00-260F-446E-A79A-FD54A218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430F1-B44A-4C95-89AA-F5DEF109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96F1-9489-424D-948B-AF815EAE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015D-4B30-44B3-AF49-3C7C5A33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BCCBE-5E65-44A3-9E2E-726652956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176B3-B201-4A02-B514-C6BB99706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AB767-0F9E-4307-B175-4BC581EC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EDFBE-7A05-43A1-9892-80FAC79D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59D37-2053-4329-BEBA-E2E2B162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00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D6BE-1026-4B4E-982B-10FBD6AB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68FB5-B3F0-496A-AB81-C1D5AF182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BA6BC-34E8-4C22-97E6-001C534FE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B427C-90BA-46ED-91F8-5801ACDAF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35316-F4EC-4C5D-A7F8-B6C83235B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92E91-0462-40A0-8A64-D6BDD143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CFDEE-B08A-4F1D-AECB-6EFA4655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7A055-AC17-4AD3-92AA-2EEE3448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87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D336-A16D-401D-A290-397BD6C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F7DBD-C6BE-4FDD-B672-60F77C91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D3F3A-FB66-4AEA-BE8F-91325603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7E76F-EE6F-463F-9BDF-792EFBB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2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0D210-25E3-4D30-A3FF-6A110FD5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A575A-F7F5-40CE-B32D-02DE56F3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0F96E-59C8-41CD-A653-A38AA2FD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0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25EF2-A64A-4EDE-9958-BC7D186B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F27BD-25EA-40A8-A677-96F2BE91E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56D00-63FE-49F4-AEBC-FB219BBC1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47157-CC56-40DC-9F3C-EBC219B4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64DB2-7B45-4721-A944-D93AB8F0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B9C22-213B-486B-B81E-C49EDDD1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3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4C81-6835-4034-A87B-76557E99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13610-CD8B-4ABF-B516-7808C604D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B29ED-B14C-4193-977E-8EF29B1FC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81D1C-08A4-4811-BA70-0DF22818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4C18A-83DC-421F-9DC9-C8286C59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A90C1-9277-433A-A3C8-1D11445A6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6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5C3D9-5AD8-469E-86A9-9AD8E58F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9510F-F4EA-45BB-AA55-3A92BED10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B0CE3-221D-447E-AFE2-B226994FB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1A2E1-E4BD-47D7-9965-8FB2BC7C24DA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6F91D-639F-4ED6-967C-BB16C1801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5B04-8681-42F8-A6D3-89086A97B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17E4D-8448-445D-883B-115A7CBF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E70F-DEEC-4345-B074-15646D96A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4138"/>
            <a:ext cx="9144000" cy="12747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2798C60-5CF1-4C9F-8604-FA6F8E2FC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311829"/>
              </p:ext>
            </p:extLst>
          </p:nvPr>
        </p:nvGraphicFramePr>
        <p:xfrm>
          <a:off x="3098800" y="5156835"/>
          <a:ext cx="5737543" cy="1107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08343">
                  <a:extLst>
                    <a:ext uri="{9D8B030D-6E8A-4147-A177-3AD203B41FA5}">
                      <a16:colId xmlns:a16="http://schemas.microsoft.com/office/drawing/2014/main" val="2588849799"/>
                    </a:ext>
                  </a:extLst>
                </a:gridCol>
                <a:gridCol w="3202351">
                  <a:extLst>
                    <a:ext uri="{9D8B030D-6E8A-4147-A177-3AD203B41FA5}">
                      <a16:colId xmlns:a16="http://schemas.microsoft.com/office/drawing/2014/main" val="1484719603"/>
                    </a:ext>
                  </a:extLst>
                </a:gridCol>
                <a:gridCol w="1826849">
                  <a:extLst>
                    <a:ext uri="{9D8B030D-6E8A-4147-A177-3AD203B41FA5}">
                      <a16:colId xmlns:a16="http://schemas.microsoft.com/office/drawing/2014/main" val="3860697002"/>
                    </a:ext>
                  </a:extLst>
                </a:gridCol>
              </a:tblGrid>
              <a:tr h="1748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5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Ajith Raj Periyasamy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811316336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1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Tejasvin Maddineni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811314004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55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F55E078-2C75-4CA4-8AD2-18C49722E196}"/>
              </a:ext>
            </a:extLst>
          </p:cNvPr>
          <p:cNvSpPr txBox="1"/>
          <p:nvPr/>
        </p:nvSpPr>
        <p:spPr>
          <a:xfrm>
            <a:off x="5314950" y="4574143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- 19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F7A0E-E35E-4CA0-99C3-CD35FD71699F}"/>
              </a:ext>
            </a:extLst>
          </p:cNvPr>
          <p:cNvSpPr txBox="1"/>
          <p:nvPr/>
        </p:nvSpPr>
        <p:spPr>
          <a:xfrm>
            <a:off x="1447800" y="2899099"/>
            <a:ext cx="99631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 Classification using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 Nearest Neighbors) and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12A6E-9617-4AE3-8B1A-5E117D9CE641}"/>
              </a:ext>
            </a:extLst>
          </p:cNvPr>
          <p:cNvSpPr txBox="1"/>
          <p:nvPr/>
        </p:nvSpPr>
        <p:spPr>
          <a:xfrm>
            <a:off x="5410200" y="2028042"/>
            <a:ext cx="133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A1DAEB02-544D-F1C1-4F55-4F01E57D5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7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67"/>
    </mc:Choice>
    <mc:Fallback xmlns="">
      <p:transition spd="slow" advTm="27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08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5C76-B630-4C2F-A0F2-F98373E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839"/>
            <a:ext cx="10515600" cy="529884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Train[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Test sets[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Naïve Bayes using ‘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naiveBayes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function. 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Confusion Matrix to display the results.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5A7E7-EE46-D818-4C17-D4FAE95EC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93" y="3433212"/>
            <a:ext cx="2415493" cy="2367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5CE884-DC4F-B4FC-C35B-78767095ADCC}"/>
              </a:ext>
            </a:extLst>
          </p:cNvPr>
          <p:cNvSpPr txBox="1"/>
          <p:nvPr/>
        </p:nvSpPr>
        <p:spPr>
          <a:xfrm>
            <a:off x="4155640" y="4824441"/>
            <a:ext cx="2318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     –   34.50%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          –   96.90 %</a:t>
            </a:r>
          </a:p>
          <a:p>
            <a:pPr marL="228600" indent="-228600" algn="just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     –   26.80 %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   –  14.30 %</a:t>
            </a: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4CFD8F4A-FCDA-564B-FE4D-24C021404C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3"/>
    </mc:Choice>
    <mc:Fallback xmlns="">
      <p:transition spd="slow" advTm="17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08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EE533E-8BC0-EA59-7E5C-203A370F6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65143"/>
            <a:ext cx="6151098" cy="26122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294B3-965E-C106-3E7F-6851B0C0EFC7}"/>
              </a:ext>
            </a:extLst>
          </p:cNvPr>
          <p:cNvSpPr txBox="1"/>
          <p:nvPr/>
        </p:nvSpPr>
        <p:spPr>
          <a:xfrm>
            <a:off x="1206110" y="4280290"/>
            <a:ext cx="854936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Closer the curve to the top left corner, the better the performance of the algorithm.</a:t>
            </a:r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3F39B653-FDE9-4A0A-20B4-24AFCF543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34"/>
    </mc:Choice>
    <mc:Fallback xmlns="">
      <p:transition spd="slow" advTm="14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98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K-NN vs Naïve Bayes: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5C76-B630-4C2F-A0F2-F98373E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810" y="1797576"/>
            <a:ext cx="10515600" cy="2298700"/>
          </a:xfrm>
        </p:spPr>
        <p:txBody>
          <a:bodyPr/>
          <a:lstStyle/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6C083-5728-3093-82A1-71BAF5945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0" y="1508630"/>
            <a:ext cx="2415493" cy="2203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F5134-38E1-A78A-B98D-F9A70246848D}"/>
              </a:ext>
            </a:extLst>
          </p:cNvPr>
          <p:cNvSpPr txBox="1"/>
          <p:nvPr/>
        </p:nvSpPr>
        <p:spPr>
          <a:xfrm>
            <a:off x="1452306" y="1203922"/>
            <a:ext cx="1528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K-NN [Best ‘k’ value]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3E46A-E4FE-D288-C49F-A02DFE7EC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731" y="1536197"/>
            <a:ext cx="2191864" cy="2148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04AF9-59D4-EB8E-B8DF-0E3C03F07D3A}"/>
              </a:ext>
            </a:extLst>
          </p:cNvPr>
          <p:cNvSpPr txBox="1"/>
          <p:nvPr/>
        </p:nvSpPr>
        <p:spPr>
          <a:xfrm>
            <a:off x="7748765" y="1238493"/>
            <a:ext cx="1006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6E11A-AB8E-CE0B-0D7A-8ECFA11DC3D7}"/>
              </a:ext>
            </a:extLst>
          </p:cNvPr>
          <p:cNvSpPr txBox="1"/>
          <p:nvPr/>
        </p:nvSpPr>
        <p:spPr>
          <a:xfrm>
            <a:off x="3659436" y="2749748"/>
            <a:ext cx="2318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    –   79.14 %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         –   41.40 %</a:t>
            </a:r>
          </a:p>
          <a:p>
            <a:pPr marL="228600" indent="-228600" algn="just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    –   63.31 %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  –  91.91 %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7CB37-25C2-387C-11FA-CC7E173BB732}"/>
              </a:ext>
            </a:extLst>
          </p:cNvPr>
          <p:cNvSpPr txBox="1"/>
          <p:nvPr/>
        </p:nvSpPr>
        <p:spPr>
          <a:xfrm>
            <a:off x="9304927" y="2749748"/>
            <a:ext cx="2318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     –   34.50%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          –   96.90 %</a:t>
            </a:r>
          </a:p>
          <a:p>
            <a:pPr marL="228600" indent="-228600" algn="just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     –   26.80 %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   –  14.30 %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CB563-862C-F614-4C37-57BDDD21E187}"/>
              </a:ext>
            </a:extLst>
          </p:cNvPr>
          <p:cNvSpPr txBox="1"/>
          <p:nvPr/>
        </p:nvSpPr>
        <p:spPr>
          <a:xfrm>
            <a:off x="952400" y="4802328"/>
            <a:ext cx="891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K-NN is better suited than Naïve Bayes for this particular classification problem.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2103E859-DBB3-8AF8-6D32-4A64FCF833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6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11"/>
    </mc:Choice>
    <mc:Fallback xmlns="">
      <p:transition spd="slow" advTm="22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DA527-6B12-E076-9461-06586901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7291-9106-A28D-FB61-70EEB457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98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USE 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CAA83-CB77-272C-0A29-7825137A0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810" y="1304818"/>
            <a:ext cx="10515600" cy="4715838"/>
          </a:xfrm>
        </p:spPr>
        <p:txBody>
          <a:bodyPr/>
          <a:lstStyle/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Financial Services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and Advertising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and Policy Making</a:t>
            </a: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9363E2A6-2314-ADF8-0DAE-11627EF11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3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04"/>
    </mc:Choice>
    <mc:Fallback>
      <p:transition spd="slow" advTm="41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5C76-B630-4C2F-A0F2-F98373E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2282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-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Target Variable [Income] into &lt;=50k or &gt;50k.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Used 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k-NN [K- Nearest Neighbors] &amp; Naïve Bayes.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 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32561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Variables -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Variables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- 7</a:t>
            </a:r>
          </a:p>
          <a:p>
            <a:pPr>
              <a:lnSpc>
                <a:spcPct val="150000"/>
              </a:lnSpc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pic>
        <p:nvPicPr>
          <p:cNvPr id="28" name="Audio 27">
            <a:extLst>
              <a:ext uri="{FF2B5EF4-FFF2-40B4-BE49-F238E27FC236}">
                <a16:creationId xmlns:a16="http://schemas.microsoft.com/office/drawing/2014/main" id="{1A7EBDCE-6285-B237-D98D-879754A41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70"/>
    </mc:Choice>
    <mc:Fallback xmlns="">
      <p:transition spd="slow" advTm="33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5C76-B630-4C2F-A0F2-F98373E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87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in data were identified to be ‘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all ‘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to ‘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to deal with them easily.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‘NAs’ were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0.87%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Decided to omit them since they were less than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Used ‘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na.omit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to remove the ‘NA’ values.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9" name="Audio 38">
            <a:extLst>
              <a:ext uri="{FF2B5EF4-FFF2-40B4-BE49-F238E27FC236}">
                <a16:creationId xmlns:a16="http://schemas.microsoft.com/office/drawing/2014/main" id="{ABDA4486-D7CD-8A1B-5357-5D3BF4AEC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85"/>
    </mc:Choice>
    <mc:Fallback xmlns="">
      <p:transition spd="slow" advTm="27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5C76-B630-4C2F-A0F2-F98373E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87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‘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command – to identify the key descriptive stats about the variables in the dataset.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Plotted ‘Scatter Plot’ between one of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variables –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 –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to determine the relationship between those.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‘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Barplot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to depict the target variable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74602-B0C3-20BF-C3E0-D5B8C7D22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69" y="4692411"/>
            <a:ext cx="4128824" cy="2100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3285C-12BC-F609-31A7-3BA68FE09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64" y="4709240"/>
            <a:ext cx="3943701" cy="199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C83384-1E37-74E6-C8FA-2FDF752B158B}"/>
              </a:ext>
            </a:extLst>
          </p:cNvPr>
          <p:cNvSpPr txBox="1"/>
          <p:nvPr/>
        </p:nvSpPr>
        <p:spPr>
          <a:xfrm>
            <a:off x="2395392" y="4332192"/>
            <a:ext cx="1245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ED3F7-5356-0357-2B2C-85F5A9A77FF4}"/>
              </a:ext>
            </a:extLst>
          </p:cNvPr>
          <p:cNvSpPr txBox="1"/>
          <p:nvPr/>
        </p:nvSpPr>
        <p:spPr>
          <a:xfrm>
            <a:off x="7887404" y="4339216"/>
            <a:ext cx="875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BARPLOT</a:t>
            </a:r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F7643CB1-1D62-77DE-5EA0-A4BA21C10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3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45"/>
    </mc:Choice>
    <mc:Fallback xmlns="">
      <p:transition spd="slow" advTm="8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5C76-B630-4C2F-A0F2-F98373E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66077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One-Hot-Encoding 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categorical columns into dummy variables using ‘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dummyVars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columns –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Variables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Work class, Education, Marital Status, Occupation, Relationship, Race, Gender, Native Country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Income. 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‘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to normalize the columns in the dataset. Method used to Normalize – Min-Max.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3D8D4686-51B5-18F2-2995-438E99A9D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52"/>
            <a:ext cx="10515600" cy="85289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5C76-B630-4C2F-A0F2-F98373E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740" y="903180"/>
            <a:ext cx="11158859" cy="573884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Corrplot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the correlation between variables.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‘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Corrplot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to depict the correlation in the form of 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corrplot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‘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Stepwise Regression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method to perform variable selection.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above two methods suggested variables – Age, Hours per Week, Work class, and Education could be chosen for our analysis of determining the Income.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0" lvl="8" indent="0">
              <a:buNone/>
            </a:pP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CORRPLOT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B25BB-3B3A-63E7-7D4D-3F676A700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3" y="3429000"/>
            <a:ext cx="3880250" cy="3060356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B491B51E-6EF9-551E-48DD-77847DD49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85" y="3213021"/>
            <a:ext cx="5486401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33EE6-5594-A03C-29B9-F67BB45523F7}"/>
              </a:ext>
            </a:extLst>
          </p:cNvPr>
          <p:cNvSpPr txBox="1"/>
          <p:nvPr/>
        </p:nvSpPr>
        <p:spPr>
          <a:xfrm>
            <a:off x="10963469" y="482392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 MATRIX</a:t>
            </a:r>
          </a:p>
          <a:p>
            <a:endParaRPr lang="en-IN" sz="900" dirty="0"/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86FF92F1-B913-04BC-B7A0-5F5B3B1FC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76"/>
    </mc:Choice>
    <mc:Fallback>
      <p:transition spd="slow" advTm="22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2C40-25EB-7882-30FF-531A23B8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SELECTION COUNT.</a:t>
            </a:r>
          </a:p>
        </p:txBody>
      </p:sp>
      <p:pic>
        <p:nvPicPr>
          <p:cNvPr id="7" name="Content Placeholder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84EB787B-7F3E-3FAA-6DA2-381F95765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9514"/>
            <a:ext cx="4887570" cy="454214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F0D02-788A-EC5F-E3A8-95FA98A6DD5B}"/>
              </a:ext>
            </a:extLst>
          </p:cNvPr>
          <p:cNvSpPr txBox="1"/>
          <p:nvPr/>
        </p:nvSpPr>
        <p:spPr>
          <a:xfrm>
            <a:off x="4749156" y="435058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dirty="0"/>
              <a:t>PCA FOR ALL VARIABLES</a:t>
            </a:r>
          </a:p>
          <a:p>
            <a:endParaRPr lang="en-IN" sz="900" b="1" dirty="0"/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034FF45-D20B-C2DC-545E-13BDC36CA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87" y="1853203"/>
            <a:ext cx="4959229" cy="4768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572F3F-601D-5B02-1E0E-D5721015E914}"/>
              </a:ext>
            </a:extLst>
          </p:cNvPr>
          <p:cNvSpPr txBox="1"/>
          <p:nvPr/>
        </p:nvSpPr>
        <p:spPr>
          <a:xfrm>
            <a:off x="10615518" y="4266752"/>
            <a:ext cx="16417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dirty="0"/>
              <a:t>PCA FOR SELECTED VARIABLES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80202C40-4C34-57B5-1838-25E26EC23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4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94"/>
    </mc:Choice>
    <mc:Fallback>
      <p:transition spd="slow" advTm="32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08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K-NN CLASSIFICATION: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5C76-B630-4C2F-A0F2-F98373E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839"/>
            <a:ext cx="10515600" cy="529884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Tuned model. Result showed optimum ‘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value is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Train[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Test sets[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K-NN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K-NN using different ‘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values[5,7,9].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Confusion Matrix to compare results.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36ED7-DCEF-ACE2-C7A6-570A34624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4" y="3790714"/>
            <a:ext cx="2429845" cy="2385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5AE88-3F03-ED79-81E8-56572245D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41" y="3751446"/>
            <a:ext cx="2324165" cy="233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043E2-4C0B-57D1-32BB-F28B10B1B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46" y="3723397"/>
            <a:ext cx="2615441" cy="2385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9DE894-943C-88B8-5ABA-AAA0C14259EA}"/>
              </a:ext>
            </a:extLst>
          </p:cNvPr>
          <p:cNvSpPr txBox="1"/>
          <p:nvPr/>
        </p:nvSpPr>
        <p:spPr>
          <a:xfrm>
            <a:off x="1806361" y="6176407"/>
            <a:ext cx="55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2D298-9651-EA39-690F-10A09688461B}"/>
              </a:ext>
            </a:extLst>
          </p:cNvPr>
          <p:cNvSpPr txBox="1"/>
          <p:nvPr/>
        </p:nvSpPr>
        <p:spPr>
          <a:xfrm>
            <a:off x="4989929" y="6179317"/>
            <a:ext cx="55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ACA3FF-BB9E-919D-8F2B-860B15F58D52}"/>
              </a:ext>
            </a:extLst>
          </p:cNvPr>
          <p:cNvSpPr txBox="1"/>
          <p:nvPr/>
        </p:nvSpPr>
        <p:spPr>
          <a:xfrm>
            <a:off x="8617598" y="6177340"/>
            <a:ext cx="55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9</a:t>
            </a: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3FD9BB6F-144E-A87F-8B98-026FA1F347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2"/>
    </mc:Choice>
    <mc:Fallback xmlns="">
      <p:transition spd="slow" advTm="29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35C1-EC28-44CA-A493-CA8017CD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08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K-NN CLASSIFICATION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5C76-B630-4C2F-A0F2-F98373E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839"/>
            <a:ext cx="10515600" cy="52988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36ED7-DCEF-ACE2-C7A6-570A34624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4" y="1518740"/>
            <a:ext cx="2429845" cy="2385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5AE88-3F03-ED79-81E8-56572245D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41" y="1479470"/>
            <a:ext cx="2324165" cy="233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043E2-4C0B-57D1-32BB-F28B10B1B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46" y="1406547"/>
            <a:ext cx="2615441" cy="2385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9DE894-943C-88B8-5ABA-AAA0C14259EA}"/>
              </a:ext>
            </a:extLst>
          </p:cNvPr>
          <p:cNvSpPr txBox="1"/>
          <p:nvPr/>
        </p:nvSpPr>
        <p:spPr>
          <a:xfrm>
            <a:off x="1806361" y="3797846"/>
            <a:ext cx="55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2D298-9651-EA39-690F-10A09688461B}"/>
              </a:ext>
            </a:extLst>
          </p:cNvPr>
          <p:cNvSpPr txBox="1"/>
          <p:nvPr/>
        </p:nvSpPr>
        <p:spPr>
          <a:xfrm>
            <a:off x="4989929" y="3868075"/>
            <a:ext cx="55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ACA3FF-BB9E-919D-8F2B-860B15F58D52}"/>
              </a:ext>
            </a:extLst>
          </p:cNvPr>
          <p:cNvSpPr txBox="1"/>
          <p:nvPr/>
        </p:nvSpPr>
        <p:spPr>
          <a:xfrm>
            <a:off x="8617598" y="3826830"/>
            <a:ext cx="55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22231-2918-2179-CE20-F8AEB76BDF86}"/>
              </a:ext>
            </a:extLst>
          </p:cNvPr>
          <p:cNvSpPr txBox="1"/>
          <p:nvPr/>
        </p:nvSpPr>
        <p:spPr>
          <a:xfrm>
            <a:off x="1092684" y="4628098"/>
            <a:ext cx="2318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    –   78.38 %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         –   42.42 %</a:t>
            </a:r>
          </a:p>
          <a:p>
            <a:pPr marL="228600" indent="-228600" algn="just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    –   60.02 %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  –  90.44 %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7B40-91AD-8666-2B42-579510DF3A40}"/>
              </a:ext>
            </a:extLst>
          </p:cNvPr>
          <p:cNvSpPr txBox="1"/>
          <p:nvPr/>
        </p:nvSpPr>
        <p:spPr>
          <a:xfrm>
            <a:off x="4162186" y="4629032"/>
            <a:ext cx="2318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    –   79.07 %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         –   42.11 %</a:t>
            </a:r>
          </a:p>
          <a:p>
            <a:pPr marL="228600" indent="-228600" algn="just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    –   62.77 %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  –  91.59 %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17E88-621D-7162-FF13-71E159E80957}"/>
              </a:ext>
            </a:extLst>
          </p:cNvPr>
          <p:cNvSpPr txBox="1"/>
          <p:nvPr/>
        </p:nvSpPr>
        <p:spPr>
          <a:xfrm>
            <a:off x="7696361" y="4623423"/>
            <a:ext cx="2318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    –   79.14 %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         –   41.40 %</a:t>
            </a:r>
          </a:p>
          <a:p>
            <a:pPr marL="228600" indent="-228600" algn="just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    –   63.31 %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  –  91.91 %</a:t>
            </a:r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5AD23E03-9826-7854-2B19-4EA8DEC11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9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3"/>
    </mc:Choice>
    <mc:Fallback xmlns="">
      <p:transition spd="slow" advTm="13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7AD9B8B5F1B34A998BEBFEA17A83ED" ma:contentTypeVersion="5" ma:contentTypeDescription="Create a new document." ma:contentTypeScope="" ma:versionID="0974cfc124cfc14238e743e49deb3ef5">
  <xsd:schema xmlns:xsd="http://www.w3.org/2001/XMLSchema" xmlns:xs="http://www.w3.org/2001/XMLSchema" xmlns:p="http://schemas.microsoft.com/office/2006/metadata/properties" xmlns:ns3="e144960e-d752-4a41-9697-02305d8c6fce" targetNamespace="http://schemas.microsoft.com/office/2006/metadata/properties" ma:root="true" ma:fieldsID="74cb584d972ec0198f179a225bcfa8d9" ns3:_="">
    <xsd:import namespace="e144960e-d752-4a41-9697-02305d8c6f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44960e-d752-4a41-9697-02305d8c6f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3D3824-6AB3-4D0B-A5F9-D633A3AC25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DFE219-D1F1-4D6F-A22D-6273D83D5F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44960e-d752-4a41-9697-02305d8c6f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715778-102B-46A2-B09C-ACBC4926BDAA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e144960e-d752-4a41-9697-02305d8c6fce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633</Words>
  <Application>Microsoft Macintosh PowerPoint</Application>
  <PresentationFormat>Widescreen</PresentationFormat>
  <Paragraphs>109</Paragraphs>
  <Slides>13</Slides>
  <Notes>2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Söhne</vt:lpstr>
      <vt:lpstr>Times New Roman</vt:lpstr>
      <vt:lpstr>Office Theme</vt:lpstr>
      <vt:lpstr>FINAL PROJECT</vt:lpstr>
      <vt:lpstr>OVERVIEW:</vt:lpstr>
      <vt:lpstr>DATA CLEANING:</vt:lpstr>
      <vt:lpstr>DESCRIPTIVE STATISTICS:</vt:lpstr>
      <vt:lpstr>DATA TRANSFORMATION:</vt:lpstr>
      <vt:lpstr>FEATURE SELECTION:</vt:lpstr>
      <vt:lpstr>PCA SELECTION COUNT.</vt:lpstr>
      <vt:lpstr>K-NN CLASSIFICATION:</vt:lpstr>
      <vt:lpstr>K-NN CLASSIFICATION CONT.</vt:lpstr>
      <vt:lpstr>NAÏVE BAYES:</vt:lpstr>
      <vt:lpstr>ROC:</vt:lpstr>
      <vt:lpstr>K-NN vs Naïve Bayes:</vt:lpstr>
      <vt:lpstr>BUSINESS USE CASES: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Periyasamy, Ajith Raj</dc:creator>
  <cp:lastModifiedBy>Periyasamy, Ajith Raj</cp:lastModifiedBy>
  <cp:revision>33</cp:revision>
  <dcterms:created xsi:type="dcterms:W3CDTF">2024-04-28T17:04:09Z</dcterms:created>
  <dcterms:modified xsi:type="dcterms:W3CDTF">2024-05-05T02:44:07Z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0x010100FC7AD9B8B5F1B34A998BEBFEA17A83ED</vt:lpwstr>
  </property>
</Properties>
</file>